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73" r:id="rId10"/>
    <p:sldId id="271"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9/4/2024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9/4/2024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9/4/2024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3886200"/>
            <a:ext cx="6400800" cy="1981200"/>
          </a:xfrm>
        </p:spPr>
        <p:txBody>
          <a:bodyPr>
            <a:normAutofit/>
          </a:bodyPr>
          <a:lstStyle/>
          <a:p>
            <a:r>
              <a:rPr lang="en-IN" dirty="0" smtClean="0"/>
              <a:t>DR. SEEMA JYOTI</a:t>
            </a:r>
          </a:p>
          <a:p>
            <a:r>
              <a:rPr lang="en-IN" dirty="0" smtClean="0"/>
              <a:t>ASSOCIATE PROFESSOR</a:t>
            </a:r>
          </a:p>
          <a:p>
            <a:r>
              <a:rPr lang="en-IN" dirty="0" smtClean="0"/>
              <a:t>DEPARTMENT OF ZOOLOGY</a:t>
            </a:r>
          </a:p>
          <a:p>
            <a:r>
              <a:rPr lang="en-IN" dirty="0" smtClean="0"/>
              <a:t>MANGALDAI COLLEGE</a:t>
            </a:r>
          </a:p>
          <a:p>
            <a:endParaRPr lang="en-IN" dirty="0"/>
          </a:p>
        </p:txBody>
      </p:sp>
      <p:sp>
        <p:nvSpPr>
          <p:cNvPr id="2" name="Title 1"/>
          <p:cNvSpPr>
            <a:spLocks noGrp="1"/>
          </p:cNvSpPr>
          <p:nvPr>
            <p:ph type="ctrTitle"/>
          </p:nvPr>
        </p:nvSpPr>
        <p:spPr/>
        <p:txBody>
          <a:bodyPr/>
          <a:lstStyle/>
          <a:p>
            <a:r>
              <a:rPr lang="en-IN" dirty="0" smtClean="0"/>
              <a:t>METAMERISM</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IN" b="1" dirty="0" smtClean="0">
                <a:solidFill>
                  <a:srgbClr val="00B050"/>
                </a:solidFill>
              </a:rPr>
              <a:t>DEFINITION</a:t>
            </a:r>
            <a:endParaRPr lang="en-IN" b="1" dirty="0">
              <a:solidFill>
                <a:srgbClr val="00B050"/>
              </a:solidFill>
            </a:endParaRPr>
          </a:p>
        </p:txBody>
      </p:sp>
      <p:sp>
        <p:nvSpPr>
          <p:cNvPr id="3" name="Content Placeholder 2"/>
          <p:cNvSpPr>
            <a:spLocks noGrp="1"/>
          </p:cNvSpPr>
          <p:nvPr>
            <p:ph sz="quarter" idx="1"/>
          </p:nvPr>
        </p:nvSpPr>
        <p:spPr>
          <a:xfrm>
            <a:off x="838200" y="1447800"/>
            <a:ext cx="3825240" cy="4572000"/>
          </a:xfrm>
        </p:spPr>
        <p:txBody>
          <a:bodyPr>
            <a:normAutofit fontScale="92500" lnSpcReduction="20000"/>
          </a:bodyPr>
          <a:lstStyle/>
          <a:p>
            <a:pPr algn="just"/>
            <a:r>
              <a:rPr lang="en-IN" sz="2800" dirty="0" smtClean="0"/>
              <a:t>When the segmentation in bilateral animals involves a longitudinal division of the body into a linear series of similar parts, it is termed as metamerism. Ex: Annelida</a:t>
            </a:r>
          </a:p>
          <a:p>
            <a:pPr algn="just"/>
            <a:r>
              <a:rPr lang="en-IN" sz="2800" dirty="0" smtClean="0"/>
              <a:t>Each part /section is called </a:t>
            </a:r>
            <a:r>
              <a:rPr lang="en-IN" sz="2800" dirty="0" err="1" smtClean="0"/>
              <a:t>somite</a:t>
            </a:r>
            <a:r>
              <a:rPr lang="en-IN" sz="2800" dirty="0" smtClean="0"/>
              <a:t>/segment/metamere(Gr., meta, after; </a:t>
            </a:r>
            <a:r>
              <a:rPr lang="en-IN" sz="2800" dirty="0" err="1" smtClean="0"/>
              <a:t>meros</a:t>
            </a:r>
            <a:r>
              <a:rPr lang="en-IN" sz="2800" dirty="0" smtClean="0"/>
              <a:t>, part)</a:t>
            </a:r>
          </a:p>
          <a:p>
            <a:pPr algn="just"/>
            <a:r>
              <a:rPr lang="en-IN" sz="2800" dirty="0" smtClean="0"/>
              <a:t>Each metamere typically repeats some or all of the various organ units.</a:t>
            </a:r>
          </a:p>
          <a:p>
            <a:endParaRPr lang="en-IN" dirty="0"/>
          </a:p>
        </p:txBody>
      </p:sp>
      <p:pic>
        <p:nvPicPr>
          <p:cNvPr id="5" name="Content Placeholder 4" descr="e4c07973dbc8eb2f7380bdedc4201087_XL.jpg"/>
          <p:cNvPicPr>
            <a:picLocks noGrp="1" noChangeAspect="1"/>
          </p:cNvPicPr>
          <p:nvPr>
            <p:ph sz="quarter" idx="2"/>
          </p:nvPr>
        </p:nvPicPr>
        <p:blipFill>
          <a:blip r:embed="rId2" cstate="print"/>
          <a:stretch>
            <a:fillRect/>
          </a:stretch>
        </p:blipFill>
        <p:spPr>
          <a:xfrm>
            <a:off x="4933950" y="1447801"/>
            <a:ext cx="3716911" cy="4495799"/>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1143000"/>
            <a:ext cx="7772400" cy="4572000"/>
          </a:xfrm>
        </p:spPr>
        <p:txBody>
          <a:bodyPr/>
          <a:lstStyle/>
          <a:p>
            <a:pPr algn="just"/>
            <a:r>
              <a:rPr lang="en-IN" dirty="0" smtClean="0"/>
              <a:t>Metamerism is applied only when organs of mesodermal origin are so arranged.</a:t>
            </a:r>
          </a:p>
          <a:p>
            <a:pPr algn="just"/>
            <a:r>
              <a:rPr lang="en-IN" dirty="0" smtClean="0"/>
              <a:t>The primary segmental division are the body wall musculature and sometimes the coelom. This in turn imposed a corresponding metamerism on associated supply systems(nerves, blood vessels and excretory organs).</a:t>
            </a:r>
          </a:p>
          <a:p>
            <a:pPr algn="just"/>
            <a:r>
              <a:rPr lang="en-IN" dirty="0" smtClean="0"/>
              <a:t>Longitudinal structures –gut, principal blood vessels and nerves extend the entire body length, passing through segments.</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62000" y="838200"/>
            <a:ext cx="3749675" cy="5257800"/>
          </a:xfrm>
        </p:spPr>
        <p:txBody>
          <a:bodyPr>
            <a:normAutofit/>
          </a:bodyPr>
          <a:lstStyle/>
          <a:p>
            <a:pPr algn="just"/>
            <a:r>
              <a:rPr lang="en-IN" dirty="0" smtClean="0"/>
              <a:t>Metamerism is always limited to the trunk region of the body. The head represented by prostomium and the pygidium which carries anus are not metameres.New segments arise just in front of the pygidium.</a:t>
            </a:r>
            <a:endParaRPr lang="en-IN" dirty="0"/>
          </a:p>
        </p:txBody>
      </p:sp>
      <p:pic>
        <p:nvPicPr>
          <p:cNvPr id="8" name="Content Placeholder 7" descr="Metamerism+Prostomium+Peristomium.jpg"/>
          <p:cNvPicPr>
            <a:picLocks noGrp="1" noChangeAspect="1"/>
          </p:cNvPicPr>
          <p:nvPr>
            <p:ph sz="quarter" idx="4294967295"/>
          </p:nvPr>
        </p:nvPicPr>
        <p:blipFill>
          <a:blip r:embed="rId2" cstate="print"/>
          <a:stretch>
            <a:fillRect/>
          </a:stretch>
        </p:blipFill>
        <p:spPr>
          <a:xfrm>
            <a:off x="4495800" y="609600"/>
            <a:ext cx="4484905" cy="46482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IN" b="1" dirty="0" smtClean="0">
                <a:solidFill>
                  <a:srgbClr val="00B050"/>
                </a:solidFill>
              </a:rPr>
              <a:t>METAMERIC ANIMALS</a:t>
            </a:r>
            <a:endParaRPr lang="en-IN" b="1" dirty="0">
              <a:solidFill>
                <a:srgbClr val="00B050"/>
              </a:solidFill>
            </a:endParaRPr>
          </a:p>
        </p:txBody>
      </p:sp>
      <p:sp>
        <p:nvSpPr>
          <p:cNvPr id="3" name="Content Placeholder 2"/>
          <p:cNvSpPr>
            <a:spLocks noGrp="1"/>
          </p:cNvSpPr>
          <p:nvPr>
            <p:ph sz="quarter" idx="1"/>
          </p:nvPr>
        </p:nvSpPr>
        <p:spPr>
          <a:xfrm>
            <a:off x="914400" y="1219200"/>
            <a:ext cx="4419600" cy="5257800"/>
          </a:xfrm>
        </p:spPr>
        <p:txBody>
          <a:bodyPr>
            <a:normAutofit lnSpcReduction="10000"/>
          </a:bodyPr>
          <a:lstStyle/>
          <a:p>
            <a:r>
              <a:rPr lang="en-IN" dirty="0" smtClean="0"/>
              <a:t>Annelida</a:t>
            </a:r>
          </a:p>
          <a:p>
            <a:r>
              <a:rPr lang="en-IN" dirty="0" smtClean="0"/>
              <a:t>Arthropoda</a:t>
            </a:r>
          </a:p>
          <a:p>
            <a:r>
              <a:rPr lang="en-IN" dirty="0" err="1" smtClean="0"/>
              <a:t>Vertebrata</a:t>
            </a:r>
            <a:endParaRPr lang="en-IN" dirty="0" smtClean="0"/>
          </a:p>
          <a:p>
            <a:r>
              <a:rPr lang="en-IN" dirty="0" err="1" smtClean="0"/>
              <a:t>Monoplacophora</a:t>
            </a:r>
            <a:r>
              <a:rPr lang="en-IN" dirty="0" smtClean="0"/>
              <a:t>(Mollusca)</a:t>
            </a:r>
          </a:p>
          <a:p>
            <a:r>
              <a:rPr lang="en-IN" dirty="0" smtClean="0"/>
              <a:t>Metamerism first encountered in Annelida.</a:t>
            </a:r>
          </a:p>
          <a:p>
            <a:r>
              <a:rPr lang="en-IN" dirty="0" err="1" smtClean="0"/>
              <a:t>Metameric</a:t>
            </a:r>
            <a:r>
              <a:rPr lang="en-IN" dirty="0" smtClean="0"/>
              <a:t> segmentation seems to have evolved three times independently in animal kingdom:</a:t>
            </a:r>
          </a:p>
          <a:p>
            <a:pPr lvl="2"/>
            <a:r>
              <a:rPr lang="en-IN" dirty="0" smtClean="0"/>
              <a:t>A) in the </a:t>
            </a:r>
            <a:r>
              <a:rPr lang="en-IN" dirty="0" err="1" smtClean="0"/>
              <a:t>Annelis</a:t>
            </a:r>
            <a:r>
              <a:rPr lang="en-IN" dirty="0" smtClean="0"/>
              <a:t>-Arthropods</a:t>
            </a:r>
          </a:p>
          <a:p>
            <a:pPr lvl="2"/>
            <a:r>
              <a:rPr lang="en-IN" dirty="0" smtClean="0"/>
              <a:t>B)in the Chordates</a:t>
            </a:r>
          </a:p>
          <a:p>
            <a:pPr lvl="2"/>
            <a:r>
              <a:rPr lang="en-IN" dirty="0" smtClean="0"/>
              <a:t>C) in </a:t>
            </a:r>
            <a:r>
              <a:rPr lang="en-IN" dirty="0" err="1" smtClean="0"/>
              <a:t>Cestodes</a:t>
            </a:r>
            <a:endParaRPr lang="en-IN" dirty="0" smtClean="0"/>
          </a:p>
          <a:p>
            <a:endParaRPr lang="en-IN" dirty="0"/>
          </a:p>
        </p:txBody>
      </p:sp>
      <p:pic>
        <p:nvPicPr>
          <p:cNvPr id="5" name="Content Placeholder 4" descr="clip_image002_thumb23.jpg"/>
          <p:cNvPicPr>
            <a:picLocks noGrp="1" noChangeAspect="1"/>
          </p:cNvPicPr>
          <p:nvPr>
            <p:ph sz="quarter" idx="2"/>
          </p:nvPr>
        </p:nvPicPr>
        <p:blipFill>
          <a:blip r:embed="rId2" cstate="print"/>
          <a:stretch>
            <a:fillRect/>
          </a:stretch>
        </p:blipFill>
        <p:spPr>
          <a:xfrm>
            <a:off x="5854686" y="146998"/>
            <a:ext cx="2673738" cy="6406202"/>
          </a:xfrm>
        </p:spPr>
      </p:pic>
      <p:sp>
        <p:nvSpPr>
          <p:cNvPr id="6" name="TextBox 5"/>
          <p:cNvSpPr txBox="1"/>
          <p:nvPr/>
        </p:nvSpPr>
        <p:spPr>
          <a:xfrm>
            <a:off x="6248400" y="6477000"/>
            <a:ext cx="2590800" cy="369332"/>
          </a:xfrm>
          <a:prstGeom prst="rect">
            <a:avLst/>
          </a:prstGeom>
          <a:noFill/>
        </p:spPr>
        <p:txBody>
          <a:bodyPr wrap="square" rtlCol="0">
            <a:spAutoFit/>
          </a:bodyPr>
          <a:lstStyle/>
          <a:p>
            <a:r>
              <a:rPr lang="en-IN" dirty="0" smtClean="0"/>
              <a:t>Fig: </a:t>
            </a:r>
            <a:r>
              <a:rPr lang="en-IN" dirty="0" err="1" smtClean="0"/>
              <a:t>Nereis</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a:bodyPr>
          <a:lstStyle/>
          <a:p>
            <a:r>
              <a:rPr lang="en-IN" sz="3200" b="1" dirty="0" smtClean="0">
                <a:solidFill>
                  <a:srgbClr val="00B050"/>
                </a:solidFill>
              </a:rPr>
              <a:t>EXTERNAL AND INTERNAL METAMERISM</a:t>
            </a:r>
            <a:endParaRPr lang="en-IN" sz="3200" b="1" dirty="0">
              <a:solidFill>
                <a:srgbClr val="00B050"/>
              </a:solidFill>
            </a:endParaRPr>
          </a:p>
        </p:txBody>
      </p:sp>
      <p:sp>
        <p:nvSpPr>
          <p:cNvPr id="3" name="Content Placeholder 2"/>
          <p:cNvSpPr>
            <a:spLocks noGrp="1"/>
          </p:cNvSpPr>
          <p:nvPr>
            <p:ph sz="quarter" idx="1"/>
          </p:nvPr>
        </p:nvSpPr>
        <p:spPr>
          <a:xfrm>
            <a:off x="914400" y="1066800"/>
            <a:ext cx="7772400" cy="4953000"/>
          </a:xfrm>
        </p:spPr>
        <p:txBody>
          <a:bodyPr/>
          <a:lstStyle/>
          <a:p>
            <a:pPr algn="just"/>
            <a:r>
              <a:rPr lang="en-IN" dirty="0" smtClean="0"/>
              <a:t>Metamerism is conspicuously visible in most annelids, both externally and internally. Ex: Earthworm.</a:t>
            </a:r>
          </a:p>
          <a:p>
            <a:pPr algn="just"/>
            <a:r>
              <a:rPr lang="en-IN" dirty="0" smtClean="0"/>
              <a:t>Earthworm-Its body consists of a great number of similar segments and all the body organs such as musculature, setae of locomotion, blood vessels, nerves, ganglia excretory organs and gonads are repeated segmentally. Even the coelom is divided into segmental compartments by the intersegmental transverse mesenteries called SEPTA. Only digestive tract remains unaffected but it also extends through every segment.</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62000" y="1295400"/>
            <a:ext cx="7772400" cy="4572000"/>
          </a:xfrm>
        </p:spPr>
        <p:txBody>
          <a:bodyPr/>
          <a:lstStyle/>
          <a:p>
            <a:r>
              <a:rPr lang="en-IN" dirty="0" smtClean="0"/>
              <a:t>Arthropoda: Metamerism is chiefly external.</a:t>
            </a:r>
          </a:p>
          <a:p>
            <a:r>
              <a:rPr lang="en-IN" dirty="0" smtClean="0"/>
              <a:t>Man: Internal segmentation of body muscles, </a:t>
            </a:r>
            <a:r>
              <a:rPr lang="en-IN" dirty="0" err="1" smtClean="0"/>
              <a:t>nerves,certain</a:t>
            </a:r>
            <a:r>
              <a:rPr lang="en-IN" dirty="0" smtClean="0"/>
              <a:t> blood vessels, vertebrae and ribs. </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74638"/>
            <a:ext cx="7772400" cy="1020762"/>
          </a:xfrm>
        </p:spPr>
        <p:txBody>
          <a:bodyPr>
            <a:normAutofit fontScale="90000"/>
          </a:bodyPr>
          <a:lstStyle/>
          <a:p>
            <a:r>
              <a:rPr lang="en-IN" b="1" dirty="0" smtClean="0">
                <a:solidFill>
                  <a:srgbClr val="00B050"/>
                </a:solidFill>
              </a:rPr>
              <a:t>DIFFERENT TYPES OF METAMERISM</a:t>
            </a:r>
            <a:endParaRPr lang="en-IN" b="1" dirty="0">
              <a:solidFill>
                <a:srgbClr val="00B050"/>
              </a:solidFill>
            </a:endParaRPr>
          </a:p>
        </p:txBody>
      </p:sp>
      <p:sp>
        <p:nvSpPr>
          <p:cNvPr id="4" name="Content Placeholder 3"/>
          <p:cNvSpPr>
            <a:spLocks noGrp="1"/>
          </p:cNvSpPr>
          <p:nvPr>
            <p:ph sz="quarter" idx="1"/>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just">
              <a:buNone/>
            </a:pPr>
            <a:r>
              <a:rPr lang="en-IN" sz="2400" dirty="0" smtClean="0"/>
              <a:t>COMPLETE METAMERISM:</a:t>
            </a:r>
            <a:endParaRPr lang="en-IN" dirty="0" smtClean="0"/>
          </a:p>
          <a:p>
            <a:pPr algn="just"/>
            <a:r>
              <a:rPr lang="en-IN" dirty="0" smtClean="0"/>
              <a:t>In annelids, metamerism is complete affecting all the systems.</a:t>
            </a:r>
          </a:p>
          <a:p>
            <a:pPr algn="just"/>
            <a:r>
              <a:rPr lang="en-IN" dirty="0" smtClean="0"/>
              <a:t>Metameres are alike/ homonomous, each having segmental blood vessels, nerves, nephridia and coelomoducts.</a:t>
            </a:r>
          </a:p>
          <a:p>
            <a:pPr algn="just"/>
            <a:r>
              <a:rPr lang="en-IN" dirty="0" smtClean="0"/>
              <a:t>This is called HOMONOMOUS METAMERISM.</a:t>
            </a:r>
            <a:endParaRPr lang="en-IN" dirty="0"/>
          </a:p>
        </p:txBody>
      </p:sp>
      <p:pic>
        <p:nvPicPr>
          <p:cNvPr id="6" name="Content Placeholder 5" descr="clip_image002_thumb23.jpg"/>
          <p:cNvPicPr>
            <a:picLocks noGrp="1" noChangeAspect="1"/>
          </p:cNvPicPr>
          <p:nvPr>
            <p:ph sz="quarter" idx="2"/>
          </p:nvPr>
        </p:nvPicPr>
        <p:blipFill>
          <a:blip r:embed="rId2" cstate="print"/>
          <a:stretch>
            <a:fillRect/>
          </a:stretch>
        </p:blipFill>
        <p:spPr>
          <a:xfrm>
            <a:off x="5854686" y="1447800"/>
            <a:ext cx="1908202" cy="4572000"/>
          </a:xfrm>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quarter" idx="4294967295"/>
          </p:nvPr>
        </p:nvSpPr>
        <p:spPr>
          <a:xfrm>
            <a:off x="5029201" y="533400"/>
            <a:ext cx="3657599" cy="5943600"/>
          </a:xfrm>
        </p:spPr>
        <p:txBody>
          <a:bodyPr>
            <a:normAutofit fontScale="85000" lnSpcReduction="10000"/>
          </a:bodyPr>
          <a:lstStyle/>
          <a:p>
            <a:pPr algn="just">
              <a:buNone/>
            </a:pPr>
            <a:r>
              <a:rPr lang="en-IN" dirty="0" smtClean="0"/>
              <a:t>INCOMPLETE METAMERISM</a:t>
            </a:r>
          </a:p>
          <a:p>
            <a:pPr algn="just"/>
            <a:r>
              <a:rPr lang="en-IN" dirty="0" smtClean="0"/>
              <a:t>Higher vertebrates, arthropods</a:t>
            </a:r>
          </a:p>
          <a:p>
            <a:pPr algn="just"/>
            <a:r>
              <a:rPr lang="en-IN" dirty="0" smtClean="0"/>
              <a:t>Segments of different region of their body become greatly dissimilar because of division of labour.</a:t>
            </a:r>
          </a:p>
          <a:p>
            <a:pPr algn="just"/>
            <a:r>
              <a:rPr lang="en-IN" dirty="0" smtClean="0"/>
              <a:t>This is called as HETERONOMOUS METAMERISM.</a:t>
            </a:r>
          </a:p>
          <a:p>
            <a:pPr algn="just"/>
            <a:r>
              <a:rPr lang="en-IN" dirty="0" smtClean="0"/>
              <a:t>In arthropods &amp; vertebrates, metamerism is complete and uniform in larval and embryonic stages but it becomes obscure in adult due to specialization.</a:t>
            </a:r>
          </a:p>
          <a:p>
            <a:pPr algn="just"/>
            <a:r>
              <a:rPr lang="en-IN" dirty="0" smtClean="0"/>
              <a:t>This condition always appears first at anterior end and progresses posteriorly.</a:t>
            </a:r>
          </a:p>
        </p:txBody>
      </p:sp>
      <p:pic>
        <p:nvPicPr>
          <p:cNvPr id="13" name="Content Placeholder 12" descr="clip_image002-215.jpg"/>
          <p:cNvPicPr>
            <a:picLocks noGrp="1" noChangeAspect="1"/>
          </p:cNvPicPr>
          <p:nvPr>
            <p:ph sz="quarter" idx="4294967295"/>
          </p:nvPr>
        </p:nvPicPr>
        <p:blipFill>
          <a:blip r:embed="rId2" cstate="print"/>
          <a:stretch>
            <a:fillRect/>
          </a:stretch>
        </p:blipFill>
        <p:spPr>
          <a:xfrm>
            <a:off x="533400" y="838200"/>
            <a:ext cx="4191000" cy="3014663"/>
          </a:xfrm>
          <a:ln>
            <a:solidFill>
              <a:schemeClr val="accent1">
                <a:lumMod val="75000"/>
              </a:schemeClr>
            </a:solidFill>
          </a:ln>
        </p:spPr>
      </p:pic>
      <p:sp>
        <p:nvSpPr>
          <p:cNvPr id="14" name="TextBox 13"/>
          <p:cNvSpPr txBox="1"/>
          <p:nvPr/>
        </p:nvSpPr>
        <p:spPr>
          <a:xfrm>
            <a:off x="990600" y="5105400"/>
            <a:ext cx="3886200" cy="646331"/>
          </a:xfrm>
          <a:prstGeom prst="rect">
            <a:avLst/>
          </a:prstGeom>
          <a:noFill/>
        </p:spPr>
        <p:txBody>
          <a:bodyPr wrap="square" rtlCol="0">
            <a:spAutoFit/>
          </a:bodyPr>
          <a:lstStyle/>
          <a:p>
            <a:r>
              <a:rPr lang="en-IN" dirty="0" smtClean="0"/>
              <a:t>Fig: A crustacean showing heteronomous segments</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792162"/>
          </a:xfrm>
        </p:spPr>
        <p:txBody>
          <a:bodyPr>
            <a:normAutofit fontScale="90000"/>
          </a:bodyPr>
          <a:lstStyle/>
          <a:p>
            <a:r>
              <a:rPr lang="en-IN" b="1" dirty="0" smtClean="0">
                <a:solidFill>
                  <a:srgbClr val="00B050"/>
                </a:solidFill>
              </a:rPr>
              <a:t>Pseudo-metamerism or </a:t>
            </a:r>
            <a:r>
              <a:rPr lang="en-IN" b="1" dirty="0" err="1" smtClean="0">
                <a:solidFill>
                  <a:srgbClr val="00B050"/>
                </a:solidFill>
              </a:rPr>
              <a:t>Strobilization</a:t>
            </a:r>
            <a:r>
              <a:rPr lang="en-IN" b="1" dirty="0" smtClean="0">
                <a:solidFill>
                  <a:srgbClr val="00B050"/>
                </a:solidFill>
              </a:rPr>
              <a:t>:</a:t>
            </a:r>
            <a:br>
              <a:rPr lang="en-IN" b="1" dirty="0" smtClean="0">
                <a:solidFill>
                  <a:srgbClr val="00B050"/>
                </a:solidFill>
              </a:rPr>
            </a:br>
            <a:endParaRPr lang="en-IN" b="1" dirty="0">
              <a:solidFill>
                <a:srgbClr val="00B050"/>
              </a:solidFill>
            </a:endParaRPr>
          </a:p>
        </p:txBody>
      </p:sp>
      <p:sp>
        <p:nvSpPr>
          <p:cNvPr id="3" name="Content Placeholder 2"/>
          <p:cNvSpPr>
            <a:spLocks noGrp="1"/>
          </p:cNvSpPr>
          <p:nvPr>
            <p:ph sz="quarter" idx="1"/>
          </p:nvPr>
        </p:nvSpPr>
        <p:spPr/>
        <p:txBody>
          <a:bodyPr>
            <a:normAutofit lnSpcReduction="10000"/>
          </a:bodyPr>
          <a:lstStyle/>
          <a:p>
            <a:r>
              <a:rPr lang="en-IN" dirty="0" smtClean="0"/>
              <a:t>In contrast to true metamerism, pseudo-metamerism or </a:t>
            </a:r>
            <a:r>
              <a:rPr lang="en-IN" dirty="0" err="1" smtClean="0"/>
              <a:t>strobilization</a:t>
            </a:r>
            <a:r>
              <a:rPr lang="en-IN" dirty="0" smtClean="0"/>
              <a:t> is seen in tapeworms (</a:t>
            </a:r>
            <a:r>
              <a:rPr lang="en-IN" dirty="0" err="1" smtClean="0"/>
              <a:t>Platyhelminthes</a:t>
            </a:r>
            <a:r>
              <a:rPr lang="en-IN" dirty="0" smtClean="0"/>
              <a:t>) where segmentation of the body takes place by the segmentation of the ectoderm. The body consists of a number of segments or </a:t>
            </a:r>
            <a:r>
              <a:rPr lang="en-IN" dirty="0" err="1" smtClean="0"/>
              <a:t>proglottids</a:t>
            </a:r>
            <a:r>
              <a:rPr lang="en-IN" dirty="0" smtClean="0"/>
              <a:t> which varies in different individuals of the same species. New segments are added to the body throughout life. The </a:t>
            </a:r>
            <a:r>
              <a:rPr lang="en-IN" dirty="0" err="1" smtClean="0"/>
              <a:t>proglottids</a:t>
            </a:r>
            <a:r>
              <a:rPr lang="en-IN" dirty="0" smtClean="0"/>
              <a:t> or segments differ in the degree of development. The segments or </a:t>
            </a:r>
            <a:r>
              <a:rPr lang="en-IN" dirty="0" err="1" smtClean="0"/>
              <a:t>proglottids</a:t>
            </a:r>
            <a:r>
              <a:rPr lang="en-IN" dirty="0" smtClean="0"/>
              <a:t> are functionally independent or self-contained units and new segments are always formed and there is no cooperation between the segments. The new segments are formed at the anterior end, just behind the </a:t>
            </a:r>
            <a:r>
              <a:rPr lang="en-IN" dirty="0" err="1" smtClean="0"/>
              <a:t>scolex</a:t>
            </a:r>
            <a:r>
              <a:rPr lang="en-IN" dirty="0" smtClean="0"/>
              <a:t>. </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50"/>
                </a:solidFill>
              </a:rPr>
              <a:t>Origin and evolution of metamerism</a:t>
            </a:r>
            <a:br>
              <a:rPr lang="en-IN" b="1" dirty="0" smtClean="0">
                <a:solidFill>
                  <a:srgbClr val="00B050"/>
                </a:solidFill>
              </a:rPr>
            </a:br>
            <a:endParaRPr lang="en-IN" b="1" dirty="0">
              <a:solidFill>
                <a:srgbClr val="00B050"/>
              </a:solidFill>
            </a:endParaRPr>
          </a:p>
        </p:txBody>
      </p:sp>
      <p:sp>
        <p:nvSpPr>
          <p:cNvPr id="3" name="Content Placeholder 2"/>
          <p:cNvSpPr>
            <a:spLocks noGrp="1"/>
          </p:cNvSpPr>
          <p:nvPr>
            <p:ph sz="quarter" idx="1"/>
          </p:nvPr>
        </p:nvSpPr>
        <p:spPr>
          <a:xfrm>
            <a:off x="762000" y="990600"/>
            <a:ext cx="7924800" cy="5410200"/>
          </a:xfrm>
        </p:spPr>
        <p:txBody>
          <a:bodyPr>
            <a:normAutofit fontScale="85000" lnSpcReduction="20000"/>
          </a:bodyPr>
          <a:lstStyle/>
          <a:p>
            <a:r>
              <a:rPr lang="en-IN" dirty="0" smtClean="0"/>
              <a:t>Various hypothesis have been proposed to explain the origin of metamerism ,but none is acceptable in absence of convincing evidence.</a:t>
            </a:r>
          </a:p>
          <a:p>
            <a:r>
              <a:rPr lang="en-IN" dirty="0" smtClean="0"/>
              <a:t>PSEUDOMETAMERISM THEORY: Stresses that metamerism developed secondarily as a result of repetition of body parts, such as muscles, </a:t>
            </a:r>
            <a:r>
              <a:rPr lang="en-IN" dirty="0" err="1" smtClean="0"/>
              <a:t>nerves,nephridia</a:t>
            </a:r>
            <a:r>
              <a:rPr lang="en-IN" dirty="0" smtClean="0"/>
              <a:t>, </a:t>
            </a:r>
            <a:r>
              <a:rPr lang="en-IN" dirty="0" err="1" smtClean="0"/>
              <a:t>coelom,blood</a:t>
            </a:r>
            <a:r>
              <a:rPr lang="en-IN" dirty="0" smtClean="0"/>
              <a:t> vessels, etc., in a single individual</a:t>
            </a:r>
          </a:p>
          <a:p>
            <a:r>
              <a:rPr lang="en-IN" b="1" dirty="0" smtClean="0"/>
              <a:t>Origin of Metamerism: </a:t>
            </a:r>
          </a:p>
          <a:p>
            <a:r>
              <a:rPr lang="en-IN" dirty="0" smtClean="0"/>
              <a:t>There are several conflicting views re </a:t>
            </a:r>
            <a:r>
              <a:rPr lang="en-IN" dirty="0" err="1" smtClean="0"/>
              <a:t>garding</a:t>
            </a:r>
            <a:r>
              <a:rPr lang="en-IN" dirty="0" smtClean="0"/>
              <a:t> the origin of metamerism </a:t>
            </a:r>
          </a:p>
          <a:p>
            <a:r>
              <a:rPr lang="en-IN" b="1" dirty="0" smtClean="0"/>
              <a:t>1. Pseudo-metamerism Theory: </a:t>
            </a:r>
          </a:p>
          <a:p>
            <a:r>
              <a:rPr lang="en-IN" dirty="0" smtClean="0"/>
              <a:t>This theory postulates that the metamerism evolved sec </a:t>
            </a:r>
            <a:r>
              <a:rPr lang="en-IN" dirty="0" err="1" smtClean="0"/>
              <a:t>ondarily</a:t>
            </a:r>
            <a:r>
              <a:rPr lang="en-IN" dirty="0" smtClean="0"/>
              <a:t> as a result of repetition of body parts whose ancestor was </a:t>
            </a:r>
            <a:r>
              <a:rPr lang="en-IN" dirty="0" err="1" smtClean="0"/>
              <a:t>acoelomate</a:t>
            </a:r>
            <a:r>
              <a:rPr lang="en-IN" dirty="0" smtClean="0"/>
              <a:t> and un-segmented, and contained the various systems or organs which had serially spread out along the entire length of the body (pseudo-segmentation). </a:t>
            </a:r>
          </a:p>
          <a:p>
            <a:r>
              <a:rPr lang="en-IN" dirty="0" smtClean="0"/>
              <a:t>This is supported by the fact that </a:t>
            </a:r>
            <a:r>
              <a:rPr lang="en-IN" dirty="0" err="1" smtClean="0"/>
              <a:t>Turbellarians</a:t>
            </a:r>
            <a:r>
              <a:rPr lang="en-IN" dirty="0" smtClean="0"/>
              <a:t> contained testes, yolk glands, transverse connectives of two nerve cords which are serially repeated along the length of the body, and these organs were separated by the development of septa producing metamerism. The </a:t>
            </a:r>
            <a:r>
              <a:rPr lang="en-IN" dirty="0" err="1" smtClean="0"/>
              <a:t>metameric</a:t>
            </a:r>
            <a:r>
              <a:rPr lang="en-IN" dirty="0" smtClean="0"/>
              <a:t> segmentation was linked with the evolution of coelom. </a:t>
            </a: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533400" y="838200"/>
            <a:ext cx="7772400" cy="5867400"/>
          </a:xfrm>
        </p:spPr>
        <p:txBody>
          <a:bodyPr>
            <a:noAutofit/>
          </a:bodyPr>
          <a:lstStyle/>
          <a:p>
            <a:r>
              <a:rPr lang="en-IN" sz="2000" b="1" dirty="0" smtClean="0"/>
              <a:t>Distinguish between pseudo-metamerism and metamerism: </a:t>
            </a:r>
          </a:p>
          <a:p>
            <a:r>
              <a:rPr lang="en-IN" sz="2000" b="1" dirty="0" smtClean="0"/>
              <a:t>Pseudo-metamerism: </a:t>
            </a:r>
          </a:p>
          <a:p>
            <a:r>
              <a:rPr lang="en-IN" sz="2000" dirty="0" smtClean="0"/>
              <a:t>1. Segmentation of the body is related to the segmentation of the ectoderm. </a:t>
            </a:r>
          </a:p>
          <a:p>
            <a:r>
              <a:rPr lang="en-IN" sz="2000" dirty="0" smtClean="0"/>
              <a:t>2. New segments are formed at the anterior part of the body (behind the </a:t>
            </a:r>
            <a:r>
              <a:rPr lang="en-IN" sz="2000" dirty="0" err="1" smtClean="0"/>
              <a:t>scolex</a:t>
            </a:r>
            <a:r>
              <a:rPr lang="en-IN" sz="2000" dirty="0" smtClean="0"/>
              <a:t>). </a:t>
            </a:r>
          </a:p>
          <a:p>
            <a:r>
              <a:rPr lang="en-IN" sz="2000" dirty="0" smtClean="0"/>
              <a:t>3. Segments work as an independent unit. </a:t>
            </a:r>
          </a:p>
          <a:p>
            <a:r>
              <a:rPr lang="en-IN" sz="2000" dirty="0" smtClean="0"/>
              <a:t>4. No co-ordination among the segments e.g., tapeworms (</a:t>
            </a:r>
            <a:r>
              <a:rPr lang="en-IN" sz="2000" dirty="0" err="1" smtClean="0"/>
              <a:t>Platyhelminthes</a:t>
            </a:r>
            <a:r>
              <a:rPr lang="en-IN" sz="2000" dirty="0" smtClean="0"/>
              <a:t>). </a:t>
            </a:r>
          </a:p>
          <a:p>
            <a:r>
              <a:rPr lang="en-IN" sz="2000" b="1" dirty="0" smtClean="0"/>
              <a:t>Metamerism: </a:t>
            </a:r>
          </a:p>
          <a:p>
            <a:r>
              <a:rPr lang="en-IN" sz="2000" dirty="0" smtClean="0"/>
              <a:t>1. Segmentation of the body is related to the segmentation of the mesoderm. </a:t>
            </a:r>
          </a:p>
          <a:p>
            <a:r>
              <a:rPr lang="en-IN" sz="2000" dirty="0" smtClean="0"/>
              <a:t>2. New segments are formed at the posterior end of the body (in front of the anal  segment). </a:t>
            </a:r>
          </a:p>
          <a:p>
            <a:r>
              <a:rPr lang="en-IN" sz="2000" dirty="0" smtClean="0"/>
              <a:t>3. Segments work as different units. </a:t>
            </a:r>
          </a:p>
          <a:p>
            <a:r>
              <a:rPr lang="en-IN" sz="2000" dirty="0" smtClean="0"/>
              <a:t>4. Segments work in co-ordination with all other segments e.g., Annelida, Arthropoda, </a:t>
            </a:r>
            <a:r>
              <a:rPr lang="en-IN" sz="2000" dirty="0" err="1" smtClean="0"/>
              <a:t>Chordata</a:t>
            </a:r>
            <a:r>
              <a:rPr lang="en-IN" sz="2000" dirty="0" smtClean="0"/>
              <a:t>.</a:t>
            </a:r>
            <a:endParaRPr lang="en-IN"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62000" y="457200"/>
            <a:ext cx="7772400" cy="5334000"/>
          </a:xfrm>
        </p:spPr>
        <p:txBody>
          <a:bodyPr>
            <a:normAutofit fontScale="70000" lnSpcReduction="20000"/>
          </a:bodyPr>
          <a:lstStyle/>
          <a:p>
            <a:r>
              <a:rPr lang="en-IN" b="1" dirty="0" smtClean="0"/>
              <a:t>2. </a:t>
            </a:r>
            <a:r>
              <a:rPr lang="en-IN" b="1" dirty="0" err="1" smtClean="0"/>
              <a:t>Cyclomerism</a:t>
            </a:r>
            <a:r>
              <a:rPr lang="en-IN" b="1" dirty="0" smtClean="0"/>
              <a:t> Theory: </a:t>
            </a:r>
          </a:p>
          <a:p>
            <a:pPr algn="just"/>
            <a:r>
              <a:rPr lang="en-IN" sz="3100" dirty="0" smtClean="0"/>
              <a:t>This theory was proposed by Sedgwick in 1884 and sup ported by </a:t>
            </a:r>
            <a:r>
              <a:rPr lang="en-IN" sz="3100" dirty="0" err="1" smtClean="0"/>
              <a:t>Remane</a:t>
            </a:r>
            <a:r>
              <a:rPr lang="en-IN" sz="3100" dirty="0" smtClean="0"/>
              <a:t> in 1950 and 1963. This theory is the corollary of the </a:t>
            </a:r>
            <a:r>
              <a:rPr lang="en-IN" sz="3100" dirty="0" err="1" smtClean="0"/>
              <a:t>enterocoelous</a:t>
            </a:r>
            <a:r>
              <a:rPr lang="en-IN" sz="3100" dirty="0" smtClean="0"/>
              <a:t> theory of coelom origin and is associated with the origin of </a:t>
            </a:r>
            <a:r>
              <a:rPr lang="en-IN" sz="3100" dirty="0" err="1" smtClean="0"/>
              <a:t>metameric</a:t>
            </a:r>
            <a:r>
              <a:rPr lang="en-IN" sz="3100" dirty="0" smtClean="0"/>
              <a:t> segmentation. </a:t>
            </a:r>
          </a:p>
          <a:p>
            <a:pPr algn="just"/>
            <a:r>
              <a:rPr lang="en-IN" sz="3100" dirty="0" smtClean="0"/>
              <a:t>It is assumed that the origin of coelom took place from the gastric pouches of some an </a:t>
            </a:r>
            <a:r>
              <a:rPr lang="en-IN" sz="3100" dirty="0" err="1" smtClean="0"/>
              <a:t>cestral</a:t>
            </a:r>
            <a:r>
              <a:rPr lang="en-IN" sz="3100" dirty="0" smtClean="0"/>
              <a:t> </a:t>
            </a:r>
            <a:r>
              <a:rPr lang="en-IN" sz="3100" dirty="0" err="1" smtClean="0"/>
              <a:t>anthozoan</a:t>
            </a:r>
            <a:r>
              <a:rPr lang="en-IN" sz="3100" dirty="0" smtClean="0"/>
              <a:t> coelenterates. The gastric pouches are separated from the main gastric cavity and arranged in linear fashion. These pouches are transformed into gastric cavity and arranged in linear fashion. These pouches are transformed into </a:t>
            </a:r>
            <a:r>
              <a:rPr lang="en-IN" sz="3100" dirty="0" err="1" smtClean="0"/>
              <a:t>coelomic</a:t>
            </a:r>
            <a:r>
              <a:rPr lang="en-IN" sz="3100" dirty="0" smtClean="0"/>
              <a:t> pouches in the </a:t>
            </a:r>
            <a:r>
              <a:rPr lang="en-IN" sz="3100" dirty="0" err="1" smtClean="0"/>
              <a:t>protocoelomates</a:t>
            </a:r>
            <a:r>
              <a:rPr lang="en-IN" sz="3100" dirty="0" smtClean="0"/>
              <a:t>. First four gastric pouches are developed in ancestral </a:t>
            </a:r>
            <a:r>
              <a:rPr lang="en-IN" sz="3100" dirty="0" err="1" smtClean="0"/>
              <a:t>medusoid</a:t>
            </a:r>
            <a:r>
              <a:rPr lang="en-IN" sz="3100" dirty="0" smtClean="0"/>
              <a:t> coelenterates. Further division of two pouches resulted into three pairs of </a:t>
            </a:r>
            <a:r>
              <a:rPr lang="en-IN" sz="3100" dirty="0" err="1" smtClean="0"/>
              <a:t>coelomic</a:t>
            </a:r>
            <a:r>
              <a:rPr lang="en-IN" sz="3100" dirty="0" smtClean="0"/>
              <a:t> cavities, viz., </a:t>
            </a:r>
            <a:r>
              <a:rPr lang="en-IN" sz="3100" dirty="0" err="1" smtClean="0"/>
              <a:t>protocoel</a:t>
            </a:r>
            <a:r>
              <a:rPr lang="en-IN" sz="3100" dirty="0" smtClean="0"/>
              <a:t>, </a:t>
            </a:r>
            <a:r>
              <a:rPr lang="en-IN" sz="3100" dirty="0" err="1" smtClean="0"/>
              <a:t>mesocoel</a:t>
            </a:r>
            <a:r>
              <a:rPr lang="en-IN" sz="3100" dirty="0" smtClean="0"/>
              <a:t> and </a:t>
            </a:r>
            <a:r>
              <a:rPr lang="en-IN" sz="3100" dirty="0" err="1" smtClean="0"/>
              <a:t>metacoel</a:t>
            </a:r>
            <a:r>
              <a:rPr lang="en-IN" sz="3100" dirty="0" smtClean="0"/>
              <a:t> in the </a:t>
            </a:r>
            <a:r>
              <a:rPr lang="en-IN" sz="3100" dirty="0" err="1" smtClean="0"/>
              <a:t>protocoelomates</a:t>
            </a:r>
            <a:r>
              <a:rPr lang="en-IN" sz="3100" dirty="0" smtClean="0"/>
              <a:t>. Loss of </a:t>
            </a:r>
            <a:r>
              <a:rPr lang="en-IN" sz="3100" dirty="0" err="1" smtClean="0"/>
              <a:t>protocoel</a:t>
            </a:r>
            <a:r>
              <a:rPr lang="en-IN" sz="3100" dirty="0" smtClean="0"/>
              <a:t> (anterior pouch) and </a:t>
            </a:r>
            <a:r>
              <a:rPr lang="en-IN" sz="3100" dirty="0" err="1" smtClean="0"/>
              <a:t>mesocoel</a:t>
            </a:r>
            <a:r>
              <a:rPr lang="en-IN" sz="3100" dirty="0" smtClean="0"/>
              <a:t> (lateral two pouches) leads to the formation of un-segmented </a:t>
            </a:r>
            <a:r>
              <a:rPr lang="en-IN" sz="3100" dirty="0" err="1" smtClean="0"/>
              <a:t>coelomates</a:t>
            </a:r>
            <a:r>
              <a:rPr lang="en-IN" sz="3100" dirty="0" smtClean="0"/>
              <a:t>, such as mol </a:t>
            </a:r>
            <a:r>
              <a:rPr lang="en-IN" sz="3100" dirty="0" err="1" smtClean="0"/>
              <a:t>luscs</a:t>
            </a:r>
            <a:r>
              <a:rPr lang="en-IN" sz="3100" dirty="0" smtClean="0"/>
              <a:t> and </a:t>
            </a:r>
            <a:r>
              <a:rPr lang="en-IN" sz="3100" dirty="0" err="1" smtClean="0"/>
              <a:t>sipunculans</a:t>
            </a:r>
            <a:r>
              <a:rPr lang="en-IN" sz="3100" dirty="0" smtClean="0"/>
              <a:t>. Later subdivision of </a:t>
            </a:r>
            <a:r>
              <a:rPr lang="en-IN" sz="3100" dirty="0" err="1" smtClean="0"/>
              <a:t>metacoel</a:t>
            </a:r>
            <a:r>
              <a:rPr lang="en-IN" sz="3100" dirty="0" smtClean="0"/>
              <a:t> (posterior pouch) produces </a:t>
            </a:r>
            <a:r>
              <a:rPr lang="en-IN" sz="3100" dirty="0" err="1" smtClean="0"/>
              <a:t>seg</a:t>
            </a:r>
            <a:r>
              <a:rPr lang="en-IN" sz="3100" dirty="0" smtClean="0"/>
              <a:t> </a:t>
            </a:r>
            <a:r>
              <a:rPr lang="en-IN" sz="3100" dirty="0" err="1" smtClean="0"/>
              <a:t>mented</a:t>
            </a:r>
            <a:r>
              <a:rPr lang="en-IN" sz="3100" dirty="0" smtClean="0"/>
              <a:t> annelids. </a:t>
            </a:r>
            <a:endParaRPr lang="en-IN" sz="31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1219200"/>
            <a:ext cx="7772400" cy="4572000"/>
          </a:xfrm>
        </p:spPr>
        <p:txBody>
          <a:bodyPr>
            <a:normAutofit fontScale="92500" lnSpcReduction="20000"/>
          </a:bodyPr>
          <a:lstStyle/>
          <a:p>
            <a:r>
              <a:rPr lang="en-IN" b="1" dirty="0" smtClean="0"/>
              <a:t>3. Corn or Fission Theory: </a:t>
            </a:r>
          </a:p>
          <a:p>
            <a:r>
              <a:rPr lang="en-IN" dirty="0" smtClean="0"/>
              <a:t>According to this theory, the </a:t>
            </a:r>
            <a:r>
              <a:rPr lang="en-IN" dirty="0" err="1" smtClean="0"/>
              <a:t>metameric</a:t>
            </a:r>
            <a:r>
              <a:rPr lang="en-IN" dirty="0" smtClean="0"/>
              <a:t> segmentation resulted due to incomplete separation follow </a:t>
            </a:r>
            <a:r>
              <a:rPr lang="en-IN" dirty="0" err="1" smtClean="0"/>
              <a:t>ing</a:t>
            </a:r>
            <a:r>
              <a:rPr lang="en-IN" dirty="0" smtClean="0"/>
              <a:t> the repeated transverse divisions of a non-segmented ancestor or by asexual repro </a:t>
            </a:r>
            <a:r>
              <a:rPr lang="en-IN" dirty="0" err="1" smtClean="0"/>
              <a:t>duction</a:t>
            </a:r>
            <a:r>
              <a:rPr lang="en-IN" dirty="0" smtClean="0"/>
              <a:t> producing a chain of sub-individuals or zooids. These zooids are united end to end. Such events occur in </a:t>
            </a:r>
            <a:r>
              <a:rPr lang="en-IN" dirty="0" err="1" smtClean="0"/>
              <a:t>scyphozoan</a:t>
            </a:r>
            <a:r>
              <a:rPr lang="en-IN" dirty="0" smtClean="0"/>
              <a:t> </a:t>
            </a:r>
            <a:r>
              <a:rPr lang="en-IN" dirty="0" err="1" smtClean="0"/>
              <a:t>strobilae</a:t>
            </a:r>
            <a:r>
              <a:rPr lang="en-IN" dirty="0" smtClean="0"/>
              <a:t> and in </a:t>
            </a:r>
            <a:r>
              <a:rPr lang="en-IN" dirty="0" err="1" smtClean="0"/>
              <a:t>platyhelminthes</a:t>
            </a:r>
            <a:r>
              <a:rPr lang="en-IN" dirty="0" smtClean="0"/>
              <a:t>. </a:t>
            </a:r>
          </a:p>
          <a:p>
            <a:r>
              <a:rPr lang="en-IN" b="1" dirty="0" smtClean="0"/>
              <a:t>Remarks: </a:t>
            </a:r>
          </a:p>
          <a:p>
            <a:r>
              <a:rPr lang="en-IN" dirty="0" smtClean="0"/>
              <a:t>The chief objection of this theory is the sequence of zooid formation in </a:t>
            </a:r>
            <a:r>
              <a:rPr lang="en-IN" dirty="0" err="1" smtClean="0"/>
              <a:t>platyhelminthes</a:t>
            </a:r>
            <a:r>
              <a:rPr lang="en-IN" dirty="0" smtClean="0"/>
              <a:t> and </a:t>
            </a:r>
            <a:r>
              <a:rPr lang="en-IN" dirty="0" err="1" smtClean="0"/>
              <a:t>scyphozoans</a:t>
            </a:r>
            <a:r>
              <a:rPr lang="en-IN" dirty="0" smtClean="0"/>
              <a:t> is never serial with terminal fission. An other objection is that the reproduction by fission is usually confined to sessile animals where the ancestors were </a:t>
            </a:r>
            <a:r>
              <a:rPr lang="en-IN" dirty="0" err="1" smtClean="0"/>
              <a:t>prob</a:t>
            </a:r>
            <a:r>
              <a:rPr lang="en-IN" dirty="0" smtClean="0"/>
              <a:t> ably free-swimming. </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381000"/>
            <a:ext cx="7848600" cy="5638800"/>
          </a:xfrm>
        </p:spPr>
        <p:txBody>
          <a:bodyPr>
            <a:normAutofit/>
          </a:bodyPr>
          <a:lstStyle/>
          <a:p>
            <a:r>
              <a:rPr lang="en-IN" b="1" dirty="0" smtClean="0"/>
              <a:t>4. Locomotion theory: </a:t>
            </a:r>
          </a:p>
          <a:p>
            <a:r>
              <a:rPr lang="en-IN" dirty="0" smtClean="0"/>
              <a:t>R. B. Clark (1964) proposed the locomotion theory to explain the origin of metamerism. According to this theory, metamerism evolved in annelids as an adaptation to the peristaltic locomotion and for burrowing, and in chordates meta </a:t>
            </a:r>
            <a:r>
              <a:rPr lang="en-IN" dirty="0" err="1" smtClean="0"/>
              <a:t>merism</a:t>
            </a:r>
            <a:r>
              <a:rPr lang="en-IN" dirty="0" smtClean="0"/>
              <a:t> is associated with the strong </a:t>
            </a:r>
            <a:r>
              <a:rPr lang="en-IN" dirty="0" err="1" smtClean="0"/>
              <a:t>undulatory</a:t>
            </a:r>
            <a:r>
              <a:rPr lang="en-IN" dirty="0" smtClean="0"/>
              <a:t>, serpentine swimming. In annelids, peristaltic locomotion involves shortening and lengthening of body by circular and longitudinal muscles which act against each other. As coelom is filled with </a:t>
            </a:r>
            <a:r>
              <a:rPr lang="en-IN" dirty="0" err="1" smtClean="0"/>
              <a:t>coelomic</a:t>
            </a:r>
            <a:r>
              <a:rPr lang="en-IN" dirty="0" smtClean="0"/>
              <a:t> fluid which acts as hydro static skeleton to facilitate the locomotion, but peristaltic movement is not possible until it is compartmented by the development of septa.</a:t>
            </a: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533400" y="533400"/>
            <a:ext cx="8001000" cy="5257800"/>
          </a:xfrm>
        </p:spPr>
        <p:txBody>
          <a:bodyPr>
            <a:normAutofit lnSpcReduction="10000"/>
          </a:bodyPr>
          <a:lstStyle/>
          <a:p>
            <a:r>
              <a:rPr lang="en-IN" dirty="0" smtClean="0"/>
              <a:t>With the development of compartmented coelom the fluid pressure main confined to a particular region of the body and it does not affect the whole body. The septa and </a:t>
            </a:r>
            <a:r>
              <a:rPr lang="en-IN" dirty="0" err="1" smtClean="0"/>
              <a:t>metameric</a:t>
            </a:r>
            <a:r>
              <a:rPr lang="en-IN" dirty="0" smtClean="0"/>
              <a:t> segmentation to </a:t>
            </a:r>
            <a:r>
              <a:rPr lang="en-IN" dirty="0" err="1" smtClean="0"/>
              <a:t>gether</a:t>
            </a:r>
            <a:r>
              <a:rPr lang="en-IN" dirty="0" smtClean="0"/>
              <a:t> allow the part of the body to contract and other parts in the longitudinal axis relax. This enables a strong peristaltic wave to propagate down the body. For burrowing the animals need a hard skeleton but they lack such structure and the </a:t>
            </a:r>
            <a:r>
              <a:rPr lang="en-IN" dirty="0" err="1" smtClean="0"/>
              <a:t>coelomic</a:t>
            </a:r>
            <a:r>
              <a:rPr lang="en-IN" dirty="0" smtClean="0"/>
              <a:t> fluid, and inter-segmental septa act as hydraulic </a:t>
            </a:r>
            <a:r>
              <a:rPr lang="en-IN" dirty="0" err="1" smtClean="0"/>
              <a:t>skel</a:t>
            </a:r>
            <a:r>
              <a:rPr lang="en-IN" dirty="0" smtClean="0"/>
              <a:t> </a:t>
            </a:r>
            <a:r>
              <a:rPr lang="en-IN" dirty="0" err="1" smtClean="0"/>
              <a:t>eton</a:t>
            </a:r>
            <a:r>
              <a:rPr lang="en-IN" dirty="0" smtClean="0"/>
              <a:t>. </a:t>
            </a:r>
          </a:p>
          <a:p>
            <a:r>
              <a:rPr lang="en-IN" dirty="0" smtClean="0"/>
              <a:t>In chordates the metamerism evolved independently for locomotion. Metamerism allowed the tail muscles to be arranged segmentally for the </a:t>
            </a:r>
            <a:r>
              <a:rPr lang="en-IN" dirty="0" err="1" smtClean="0"/>
              <a:t>undulatory</a:t>
            </a:r>
            <a:r>
              <a:rPr lang="en-IN" dirty="0" smtClean="0"/>
              <a:t> movement of </a:t>
            </a:r>
          </a:p>
          <a:p>
            <a:r>
              <a:rPr lang="en-IN" dirty="0" smtClean="0"/>
              <a:t>the body. </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371600" y="1447800"/>
            <a:ext cx="7772400" cy="4572000"/>
          </a:xfrm>
        </p:spPr>
        <p:txBody>
          <a:bodyPr/>
          <a:lstStyle/>
          <a:p>
            <a:r>
              <a:rPr lang="en-IN" b="1" dirty="0" smtClean="0"/>
              <a:t>Significance of Metamerism: </a:t>
            </a:r>
          </a:p>
          <a:p>
            <a:r>
              <a:rPr lang="en-IN" dirty="0" smtClean="0"/>
              <a:t>1. It helps in locomotion, not only in burrowing but in all other types of locomotion. </a:t>
            </a:r>
          </a:p>
          <a:p>
            <a:r>
              <a:rPr lang="en-IN" dirty="0" smtClean="0"/>
              <a:t>2. Metamerism offers division of labour.</a:t>
            </a: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253</TotalTime>
  <Words>1414</Words>
  <Application>Microsoft Office PowerPoint</Application>
  <PresentationFormat>On-screen Show (4:3)</PresentationFormat>
  <Paragraphs>77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Equity</vt:lpstr>
      <vt:lpstr>METAMERISM</vt:lpstr>
      <vt:lpstr>DEFINITION</vt:lpstr>
      <vt:lpstr>Slide 3</vt:lpstr>
      <vt:lpstr>Slide 4</vt:lpstr>
      <vt:lpstr>METAMERIC ANIMALS</vt:lpstr>
      <vt:lpstr>EXTERNAL AND INTERNAL METAMERISM</vt:lpstr>
      <vt:lpstr>Slide 7</vt:lpstr>
      <vt:lpstr>DIFFERENT TYPES OF METAMERISM</vt:lpstr>
      <vt:lpstr>Slide 9</vt:lpstr>
      <vt:lpstr>Pseudo-metamerism or Strobilization: </vt:lpstr>
      <vt:lpstr>Origin and evolution of metamerism </vt:lpstr>
      <vt:lpstr>Slide 12</vt:lpstr>
      <vt:lpstr>Slide 13</vt:lpstr>
      <vt:lpstr>Slide 14</vt:lpstr>
      <vt:lpstr>Slide 15</vt:lpstr>
      <vt:lpstr>Slide 16</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METAMERISM</dc:title>
  <dc:creator>Lenovo</dc:creator>
  <cp:lastModifiedBy>Lenovo</cp:lastModifiedBy>
  <cp:revision>19</cp:revision>
  <dcterms:created xsi:type="dcterms:W3CDTF">2006-08-16T00:00:00Z</dcterms:created>
  <dcterms:modified xsi:type="dcterms:W3CDTF">2024-09-04T16:09:18Z</dcterms:modified>
</cp:coreProperties>
</file>